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382" r:id="rId3"/>
    <p:sldId id="458" r:id="rId4"/>
    <p:sldId id="372" r:id="rId5"/>
    <p:sldId id="388" r:id="rId6"/>
    <p:sldId id="350" r:id="rId7"/>
    <p:sldId id="300" r:id="rId8"/>
    <p:sldId id="387" r:id="rId10"/>
    <p:sldId id="390" r:id="rId11"/>
    <p:sldId id="373" r:id="rId12"/>
    <p:sldId id="313" r:id="rId13"/>
    <p:sldId id="404" r:id="rId14"/>
    <p:sldId id="399" r:id="rId15"/>
    <p:sldId id="403" r:id="rId16"/>
    <p:sldId id="408" r:id="rId17"/>
    <p:sldId id="405" r:id="rId18"/>
    <p:sldId id="406" r:id="rId19"/>
    <p:sldId id="407" r:id="rId20"/>
    <p:sldId id="394" r:id="rId21"/>
    <p:sldId id="357" r:id="rId22"/>
    <p:sldId id="400" r:id="rId23"/>
    <p:sldId id="396" r:id="rId24"/>
    <p:sldId id="397" r:id="rId25"/>
    <p:sldId id="398" r:id="rId26"/>
    <p:sldId id="401" r:id="rId27"/>
    <p:sldId id="360" r:id="rId28"/>
    <p:sldId id="393" r:id="rId29"/>
    <p:sldId id="402" r:id="rId30"/>
    <p:sldId id="352" r:id="rId31"/>
    <p:sldId id="385" r:id="rId32"/>
    <p:sldId id="41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ang" initials="G" lastIdx="4" clrIdx="0"/>
  <p:cmAuthor id="2" name="Khanh Hoang" initials="KH" lastIdx="2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640A"/>
    <a:srgbClr val="CCFF33"/>
    <a:srgbClr val="99FF33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9849" autoAdjust="0"/>
  </p:normalViewPr>
  <p:slideViewPr>
    <p:cSldViewPr snapToGrid="0">
      <p:cViewPr varScale="1">
        <p:scale>
          <a:sx n="65" d="100"/>
          <a:sy n="65" d="100"/>
        </p:scale>
        <p:origin x="56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9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3-21T00:01:21.742" idx="9">
    <p:pos x="5621" y="0"/>
    <p:text>Mình giữ bàn tay giơ cái bảng thôi cậu nhé. nếu mình thấy cái tay này không nhất quán với tổng thể thì mình thay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C4101-B420-4FDB-BB62-A17BC1DDBD2B}" type="datetimeFigureOut">
              <a:rPr lang="en-GB" smtClean="0"/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AA649-C340-4DD0-A25C-768752EBFDE4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Vitamin C thông th</a:t>
            </a:r>
            <a:r>
              <a:rPr lang="vi-VN"/>
              <a:t>ư</a:t>
            </a:r>
            <a:r>
              <a:rPr lang="en-US"/>
              <a:t>ờng có pH trong khoảng 2-4, có tính acid và có thể gây kích ứng dạ dày ở những ng</a:t>
            </a:r>
            <a:r>
              <a:rPr lang="vi-VN"/>
              <a:t>ư</a:t>
            </a:r>
            <a:r>
              <a:rPr lang="en-US"/>
              <a:t>ời có dạ dày nhạy cảm.</a:t>
            </a:r>
            <a:endParaRPr lang="en-US"/>
          </a:p>
          <a:p>
            <a:endParaRPr lang="en-US"/>
          </a:p>
          <a:p>
            <a:r>
              <a:rPr lang="en-US"/>
              <a:t>Ester-C có pH trong khoảng 5.5-6.9, có pH trung tính và giảm thiểu kích ứng lên dạ dày.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A649-C340-4DD0-A25C-768752EBFDE4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A649-C340-4DD0-A25C-768752EBFDE4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42237-FF45-4CA1-8C4C-56ACA00E273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42237-FF45-4CA1-8C4C-56ACA00E273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Ester-C tồn tại trong bạch cầu ở nồng độ cao h</a:t>
            </a:r>
            <a:r>
              <a:rPr lang="vi-VN"/>
              <a:t>ơ</a:t>
            </a:r>
            <a:r>
              <a:rPr lang="en-US"/>
              <a:t>n, đồng thời duy trì bền vững suốt 24 tiếng.</a:t>
            </a:r>
            <a:endParaRPr lang="en-US"/>
          </a:p>
          <a:p>
            <a:r>
              <a:rPr lang="en-US"/>
              <a:t>Vitamin C thông th</a:t>
            </a:r>
            <a:r>
              <a:rPr lang="vi-VN"/>
              <a:t>ư</a:t>
            </a:r>
            <a:r>
              <a:rPr lang="en-US"/>
              <a:t>ờng tồn tại trong bạch cầu ở nồng độ ít h</a:t>
            </a:r>
            <a:r>
              <a:rPr lang="vi-VN"/>
              <a:t>ơ</a:t>
            </a:r>
            <a:r>
              <a:rPr lang="en-US"/>
              <a:t>n, và chỉ duy trì đ</a:t>
            </a:r>
            <a:r>
              <a:rPr lang="vi-VN"/>
              <a:t>ư</a:t>
            </a:r>
            <a:r>
              <a:rPr lang="en-US"/>
              <a:t>ợc khoảng 8 tiếng.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A649-C340-4DD0-A25C-768752EBFDE4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A649-C340-4DD0-A25C-768752EBFDE4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Ester-C có sinh khả dụng cao h</a:t>
            </a:r>
            <a:r>
              <a:rPr lang="vi-VN"/>
              <a:t>ơ</a:t>
            </a:r>
            <a:r>
              <a:rPr lang="en-US"/>
              <a:t>n và hấp thu tốt h</a:t>
            </a:r>
            <a:r>
              <a:rPr lang="vi-VN"/>
              <a:t>ơ</a:t>
            </a:r>
            <a:r>
              <a:rPr lang="en-US"/>
              <a:t>n Vitamin C thông th</a:t>
            </a:r>
            <a:r>
              <a:rPr lang="vi-VN"/>
              <a:t>ư</a:t>
            </a:r>
            <a:r>
              <a:rPr lang="en-US"/>
              <a:t>ờng. </a:t>
            </a:r>
            <a:endParaRPr lang="en-US"/>
          </a:p>
          <a:p>
            <a:r>
              <a:rPr lang="en-US"/>
              <a:t>Với 500 mg Ester-C, c</a:t>
            </a:r>
            <a:r>
              <a:rPr lang="vi-VN"/>
              <a:t>ơ</a:t>
            </a:r>
            <a:r>
              <a:rPr lang="en-US"/>
              <a:t> thể hấp thụ đ</a:t>
            </a:r>
            <a:r>
              <a:rPr lang="vi-VN"/>
              <a:t>ư</a:t>
            </a:r>
            <a:r>
              <a:rPr lang="en-US"/>
              <a:t>ợc 80% * 500mg = 400mg Vitamin C. </a:t>
            </a:r>
            <a:endParaRPr lang="en-US"/>
          </a:p>
          <a:p>
            <a:r>
              <a:rPr lang="en-US"/>
              <a:t>400 mg Vitamin C này l</a:t>
            </a:r>
            <a:r>
              <a:rPr lang="vi-VN"/>
              <a:t>ư</a:t>
            </a:r>
            <a:r>
              <a:rPr lang="en-US"/>
              <a:t>u trữ trong Bạch cầu suốt 24 giờ.</a:t>
            </a:r>
            <a:endParaRPr lang="en-US"/>
          </a:p>
          <a:p>
            <a:endParaRPr lang="en-US"/>
          </a:p>
          <a:p>
            <a:r>
              <a:rPr lang="en-US"/>
              <a:t>Cùng với 500 mg Vitamin C thông th</a:t>
            </a:r>
            <a:r>
              <a:rPr lang="vi-VN"/>
              <a:t>ư</a:t>
            </a:r>
            <a:r>
              <a:rPr lang="en-US"/>
              <a:t>ờng, c</a:t>
            </a:r>
            <a:r>
              <a:rPr lang="vi-VN"/>
              <a:t>ơ</a:t>
            </a:r>
            <a:r>
              <a:rPr lang="en-US"/>
              <a:t> thể hấp thụ đ</a:t>
            </a:r>
            <a:r>
              <a:rPr lang="vi-VN"/>
              <a:t>ư</a:t>
            </a:r>
            <a:r>
              <a:rPr lang="en-US"/>
              <a:t>ợc 20% * 500mg = 100mg Vitamin C.</a:t>
            </a:r>
            <a:endParaRPr lang="en-US"/>
          </a:p>
          <a:p>
            <a:r>
              <a:rPr lang="en-US"/>
              <a:t>100 mg Vitamin C này chỉ ở trong c</a:t>
            </a:r>
            <a:r>
              <a:rPr lang="vi-VN"/>
              <a:t>ơ</a:t>
            </a:r>
            <a:r>
              <a:rPr lang="en-US"/>
              <a:t> thể đ</a:t>
            </a:r>
            <a:r>
              <a:rPr lang="vi-VN"/>
              <a:t>ư</a:t>
            </a:r>
            <a:r>
              <a:rPr lang="en-US"/>
              <a:t>ợc 6 đến 8 giờ.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A649-C340-4DD0-A25C-768752EBFDE4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Moyad MA, e. (2019). </a:t>
            </a:r>
            <a:r>
              <a:rPr lang="en-US" sz="1200" b="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Vitamin C with metabolites reduce oxalate levels compared to ascorbic acid: a preliminary and novel clinical urologic finding. - PubMed - NCBI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[online] Ncbi.nlm.nih.gov. Available at: https://www.ncbi.nlm.nih.gov/pubmed/19507407 [Accessed 25 Oct. 2019].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AA649-C340-4DD0-A25C-768752EBFDE4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4C40-76CF-45A0-A9BF-96D595046BA4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01DE4-1CB3-4915-9B63-4A47458CF93B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4C40-76CF-45A0-A9BF-96D595046BA4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01DE4-1CB3-4915-9B63-4A47458CF93B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4C40-76CF-45A0-A9BF-96D595046BA4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01DE4-1CB3-4915-9B63-4A47458CF93B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4C40-76CF-45A0-A9BF-96D595046BA4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01DE4-1CB3-4915-9B63-4A47458CF93B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4C40-76CF-45A0-A9BF-96D595046BA4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01DE4-1CB3-4915-9B63-4A47458CF93B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4C40-76CF-45A0-A9BF-96D595046BA4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01DE4-1CB3-4915-9B63-4A47458CF93B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4C40-76CF-45A0-A9BF-96D595046BA4}" type="datetimeFigureOut">
              <a:rPr lang="en-GB" smtClean="0"/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01DE4-1CB3-4915-9B63-4A47458CF93B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4C40-76CF-45A0-A9BF-96D595046BA4}" type="datetimeFigureOut">
              <a:rPr lang="en-GB" smtClean="0"/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01DE4-1CB3-4915-9B63-4A47458CF93B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4C40-76CF-45A0-A9BF-96D595046BA4}" type="datetimeFigureOut">
              <a:rPr lang="en-GB" smtClean="0"/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01DE4-1CB3-4915-9B63-4A47458CF93B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4C40-76CF-45A0-A9BF-96D595046BA4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01DE4-1CB3-4915-9B63-4A47458CF93B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4C40-76CF-45A0-A9BF-96D595046BA4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01DE4-1CB3-4915-9B63-4A47458CF93B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84C40-76CF-45A0-A9BF-96D595046BA4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01DE4-1CB3-4915-9B63-4A47458CF93B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1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1.jpeg"/><Relationship Id="rId1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1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comments" Target="../comments/comment1.xml"/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1503" y="480060"/>
            <a:ext cx="12192000" cy="5860532"/>
          </a:xfrm>
          <a:prstGeom prst="rect">
            <a:avLst/>
          </a:prstGeom>
        </p:spPr>
      </p:pic>
      <p:sp>
        <p:nvSpPr>
          <p:cNvPr id="5" name="AutoShape 2" descr="ec_logo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82" b="32331"/>
          <a:stretch>
            <a:fillRect/>
          </a:stretch>
        </p:blipFill>
        <p:spPr>
          <a:xfrm>
            <a:off x="272919" y="619431"/>
            <a:ext cx="3429000" cy="22417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0574" y="2421683"/>
            <a:ext cx="4977578" cy="222347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Threonate tăng tốc độ hấp thu và l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u trữ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của vitamin C lên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b="1" i="1" dirty="0" err="1">
                <a:solidFill>
                  <a:srgbClr val="F66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b="1" i="1" dirty="0">
                <a:solidFill>
                  <a:srgbClr val="F66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err="1">
                <a:solidFill>
                  <a:srgbClr val="F66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b="1" i="1">
                <a:solidFill>
                  <a:srgbClr val="F66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gấp 2 lần</a:t>
            </a:r>
            <a:r>
              <a:rPr lang="en-US">
                <a:solidFill>
                  <a:srgbClr val="F66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</a:t>
            </a: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itamin C đơn thuần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2-3)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ctr">
              <a:buAutoNum type="arabicPeriod"/>
            </a:pPr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7916" y="339876"/>
            <a:ext cx="110488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66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- </a:t>
            </a:r>
            <a:r>
              <a:rPr lang="en-US" sz="40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Tăng tốc độ hấp thu</a:t>
            </a:r>
            <a:endParaRPr lang="en-US" sz="4000" b="1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Vitamin C vào tế bào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4752" y="6274905"/>
            <a:ext cx="1087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/>
              <a:t>2. Bush, Marilyn J. and </a:t>
            </a:r>
            <a:r>
              <a:rPr lang="en-US" sz="800" i="1" dirty="0" err="1"/>
              <a:t>Verlangieri</a:t>
            </a:r>
            <a:r>
              <a:rPr lang="en-US" sz="800" i="1" dirty="0"/>
              <a:t>, Anthony J., Ph.D., “An Acute Study on the Relative Gastro-Intestinal Absorption of a Novel form of Calcium </a:t>
            </a:r>
            <a:r>
              <a:rPr lang="en-US" sz="800" i="1" dirty="0" err="1"/>
              <a:t>Ascorbate,”Journal</a:t>
            </a:r>
            <a:r>
              <a:rPr lang="en-US" sz="800" i="1" dirty="0"/>
              <a:t> of Research Communications in Chem. Path. and Pharmacology, Vol. 57, No. 1, 1987.</a:t>
            </a:r>
            <a:endParaRPr lang="en-US" sz="800" i="1" dirty="0"/>
          </a:p>
          <a:p>
            <a:r>
              <a:rPr lang="en-US" sz="800" i="1" dirty="0"/>
              <a:t>3. </a:t>
            </a:r>
            <a:r>
              <a:rPr lang="en-US" sz="800" i="1" dirty="0" err="1"/>
              <a:t>Verlangieri</a:t>
            </a:r>
            <a:r>
              <a:rPr lang="en-US" sz="800" i="1" dirty="0"/>
              <a:t>, Anthony J., Ph.D., “Acute Study to Determine the Relative Rate of Absorption and Excretion of </a:t>
            </a:r>
            <a:r>
              <a:rPr lang="en-US" sz="800" i="1" dirty="0" err="1"/>
              <a:t>Ester-C®Calcium</a:t>
            </a:r>
            <a:r>
              <a:rPr lang="en-US" sz="800" i="1" dirty="0"/>
              <a:t> Ascorbate, U.S.P. Calcium Ascorbate with an Added Metabolite and Another Commercial Ascorbate”, Univ. of Miss., 1988.</a:t>
            </a:r>
            <a:endParaRPr lang="en-US" sz="800" i="1" dirty="0"/>
          </a:p>
          <a:p>
            <a:endParaRPr lang="en-US" sz="8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6348545" y="5000462"/>
            <a:ext cx="4436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Calcium L-THREONATE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row: Up 5"/>
          <p:cNvSpPr/>
          <p:nvPr/>
        </p:nvSpPr>
        <p:spPr>
          <a:xfrm>
            <a:off x="8447428" y="4415246"/>
            <a:ext cx="263870" cy="58521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687" y="1813331"/>
            <a:ext cx="6140401" cy="408405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8" name="Oval 7"/>
          <p:cNvSpPr/>
          <p:nvPr/>
        </p:nvSpPr>
        <p:spPr>
          <a:xfrm>
            <a:off x="4153683" y="4364161"/>
            <a:ext cx="1381328" cy="875489"/>
          </a:xfrm>
          <a:prstGeom prst="ellipse">
            <a:avLst/>
          </a:prstGeom>
          <a:noFill/>
          <a:ln w="28575">
            <a:solidFill>
              <a:srgbClr val="F664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close up of a sign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664" y="-543778"/>
            <a:ext cx="2421683" cy="24216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27366" t="14767" r="27155" b="7375"/>
          <a:stretch>
            <a:fillRect/>
          </a:stretch>
        </p:blipFill>
        <p:spPr>
          <a:xfrm>
            <a:off x="5000016" y="0"/>
            <a:ext cx="6939890" cy="668290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350195" y="-724373"/>
            <a:ext cx="5992238" cy="4347954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Huyết t</a:t>
            </a:r>
            <a:r>
              <a:rPr lang="vi-VN" b="1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GB" b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1013" y="2869660"/>
            <a:ext cx="4572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Mức vitamin C tối đa Cmax trong huyết t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ơng ở nhóm ng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ời sử dụng Ester-C </a:t>
            </a:r>
            <a:r>
              <a:rPr lang="en-GB" sz="2800">
                <a:solidFill>
                  <a:srgbClr val="F66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h</a:t>
            </a:r>
            <a:r>
              <a:rPr lang="vi-VN" sz="2800">
                <a:solidFill>
                  <a:srgbClr val="F66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2800">
                <a:solidFill>
                  <a:srgbClr val="F66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hẳn 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nhóm sử dụng Ascorbic acid (vitamin C thông th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ờng) và đ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ợc duy trì lâu h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n.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8431051" y="175098"/>
            <a:ext cx="3144864" cy="20914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close up of a sign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0" y="-294968"/>
            <a:ext cx="3530249" cy="353024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3202" y="1711242"/>
            <a:ext cx="5404950" cy="2933911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Tuần hoàn </a:t>
            </a:r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trong máu </a:t>
            </a:r>
            <a:endParaRPr lang="en-US" sz="32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lâu hơn gấp </a:t>
            </a:r>
            <a:r>
              <a:rPr lang="en-US" sz="3200" b="1" i="1">
                <a:solidFill>
                  <a:srgbClr val="F66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lần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đi vào sâu trong bạch cầu</a:t>
            </a:r>
            <a:endParaRPr lang="en-US" sz="32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so với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Vitamin C thông th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ờng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endParaRPr lang="en-US" sz="3200" baseline="30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ctr">
              <a:buAutoNum type="arabicPeriod"/>
            </a:pPr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51406" y="536085"/>
            <a:ext cx="514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66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Tuần hoàn lâu h</a:t>
            </a:r>
            <a:r>
              <a:rPr lang="vi-VN" sz="4000" b="1">
                <a:solidFill>
                  <a:srgbClr val="FF66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GB" sz="4000" b="1">
                <a:solidFill>
                  <a:srgbClr val="FF66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</a:t>
            </a:r>
            <a:r>
              <a:rPr lang="en-US" sz="32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14876" y="6386172"/>
            <a:ext cx="6481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/>
              <a:t>4. </a:t>
            </a:r>
            <a:r>
              <a:rPr lang="en-US" sz="800" i="1" dirty="0" err="1"/>
              <a:t>Verlangieri</a:t>
            </a:r>
            <a:r>
              <a:rPr lang="en-US" sz="800" i="1" dirty="0"/>
              <a:t>, Anthony J., Ph.D., “Acute Study to Determine the Relative Rate of Absorption and Excretion of U.S.P. Calcium Ascorbate and </a:t>
            </a:r>
            <a:r>
              <a:rPr lang="en-US" sz="800" i="1" dirty="0" err="1"/>
              <a:t>Ester-C®Calcium</a:t>
            </a:r>
            <a:r>
              <a:rPr lang="en-US" sz="800" i="1" dirty="0"/>
              <a:t> Ascorbate,” Univ. of Miss., 1988.</a:t>
            </a:r>
            <a:endParaRPr lang="en-US" sz="8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876888" y="5121586"/>
            <a:ext cx="540495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</a:rPr>
              <a:t>=&gt; </a:t>
            </a:r>
            <a:r>
              <a:rPr lang="en-US" sz="2400" b="1" i="1" dirty="0" err="1">
                <a:solidFill>
                  <a:schemeClr val="accent2">
                    <a:lumMod val="75000"/>
                  </a:schemeClr>
                </a:solidFill>
              </a:rPr>
              <a:t>Hiệu</a:t>
            </a:r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2">
                    <a:lumMod val="75000"/>
                  </a:schemeClr>
                </a:solidFill>
              </a:rPr>
              <a:t>quả</a:t>
            </a:r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2">
                    <a:lumMod val="75000"/>
                  </a:schemeClr>
                </a:solidFill>
              </a:rPr>
              <a:t>bảo</a:t>
            </a:r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2">
                    <a:lumMod val="75000"/>
                  </a:schemeClr>
                </a:solidFill>
              </a:rPr>
              <a:t>vệ</a:t>
            </a:r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2">
                    <a:lumMod val="75000"/>
                  </a:schemeClr>
                </a:solidFill>
              </a:rPr>
              <a:t>lâu</a:t>
            </a:r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</a:rPr>
              <a:t> h</a:t>
            </a:r>
            <a:r>
              <a:rPr lang="vi-VN" sz="2400" b="1" i="1" dirty="0">
                <a:solidFill>
                  <a:schemeClr val="accent2">
                    <a:lumMod val="75000"/>
                  </a:schemeClr>
                </a:solidFill>
              </a:rPr>
              <a:t>ơ</a:t>
            </a:r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</a:rPr>
              <a:t>n (</a:t>
            </a:r>
            <a:r>
              <a:rPr lang="en-US" sz="2400" b="1" i="1" dirty="0" err="1">
                <a:solidFill>
                  <a:schemeClr val="accent2">
                    <a:lumMod val="75000"/>
                  </a:schemeClr>
                </a:solidFill>
              </a:rPr>
              <a:t>đến</a:t>
            </a:r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</a:rPr>
              <a:t> 24h)</a:t>
            </a:r>
            <a:endParaRPr lang="en-US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32" name="Picture 8" descr="Image result for blood vessel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9" y="3902590"/>
            <a:ext cx="4851278" cy="282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19" y="68814"/>
            <a:ext cx="4851278" cy="3698323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816" y="-716451"/>
            <a:ext cx="3114368" cy="31143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4073" y="696191"/>
            <a:ext cx="5600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Nồng độ trong </a:t>
            </a: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F664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bạch cầu</a:t>
            </a: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chìa khóa cho sức mạnh của vitamin C</a:t>
            </a:r>
            <a:endParaRPr kumimoji="0" lang="en-GB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60724" y="1492890"/>
            <a:ext cx="3987521" cy="38722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91" y="2795155"/>
            <a:ext cx="53617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Vitamin C chỉ có thể thực hiện vai trò hỗ trợ miễn dịch, tăng sức đề kháng, tổng hợp collagen cùng 300 phản ứng  enzymes bên trong c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thể khi tồn tại đủ trong 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6640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 bạch cầu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0060" y="5365110"/>
            <a:ext cx="8092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66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Vitamin C chất l</a:t>
            </a:r>
            <a:r>
              <a:rPr lang="vi-VN" sz="3200">
                <a:solidFill>
                  <a:srgbClr val="F66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>
                <a:solidFill>
                  <a:srgbClr val="F66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 là vitamin C đi vào và tạo đ</a:t>
            </a:r>
            <a:r>
              <a:rPr lang="vi-VN" sz="3200">
                <a:solidFill>
                  <a:srgbClr val="F66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>
                <a:solidFill>
                  <a:srgbClr val="F66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 nồng độ cao trong bạch cầu</a:t>
            </a:r>
            <a:endParaRPr lang="en-US" sz="3200">
              <a:solidFill>
                <a:srgbClr val="F664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1" y="1896429"/>
            <a:ext cx="2777490" cy="228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49040" y="2290227"/>
            <a:ext cx="74752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Ester-C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Hỗ trợ miễn dịch 			  suốt 24h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310" y="1360557"/>
            <a:ext cx="3429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2407" y="132027"/>
            <a:ext cx="2332691" cy="4347954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/>
              <a:t>Nồng</a:t>
            </a:r>
            <a:r>
              <a:rPr lang="en-US" b="1" dirty="0"/>
              <a:t> </a:t>
            </a:r>
            <a:r>
              <a:rPr lang="en-US" b="1" err="1"/>
              <a:t>Độ</a:t>
            </a:r>
            <a:r>
              <a:rPr lang="en-US" b="1"/>
              <a:t> </a:t>
            </a:r>
            <a:br>
              <a:rPr lang="en-US" b="1"/>
            </a:br>
            <a:br>
              <a:rPr lang="en-US" b="1"/>
            </a:br>
            <a:r>
              <a:rPr lang="en-US" b="1"/>
              <a:t>Trong </a:t>
            </a:r>
            <a:br>
              <a:rPr lang="en-US" b="1" dirty="0"/>
            </a:br>
            <a:r>
              <a:rPr lang="en-US" b="1" dirty="0" err="1"/>
              <a:t>Tế</a:t>
            </a:r>
            <a:r>
              <a:rPr lang="en-US" b="1" dirty="0"/>
              <a:t> </a:t>
            </a:r>
            <a:r>
              <a:rPr lang="en-US" b="1" dirty="0" err="1"/>
              <a:t>Bào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F6640A"/>
                </a:solidFill>
              </a:rPr>
              <a:t>Bạch</a:t>
            </a:r>
            <a:r>
              <a:rPr lang="en-US" b="1" dirty="0">
                <a:solidFill>
                  <a:srgbClr val="F6640A"/>
                </a:solidFill>
              </a:rPr>
              <a:t> </a:t>
            </a:r>
            <a:r>
              <a:rPr lang="en-US" b="1" dirty="0" err="1">
                <a:solidFill>
                  <a:srgbClr val="F6640A"/>
                </a:solidFill>
              </a:rPr>
              <a:t>Cầu</a:t>
            </a:r>
            <a:endParaRPr lang="en-US" b="1" dirty="0">
              <a:solidFill>
                <a:srgbClr val="F6640A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50711" t="44711" b="17114"/>
          <a:stretch>
            <a:fillRect/>
          </a:stretch>
        </p:blipFill>
        <p:spPr>
          <a:xfrm>
            <a:off x="106254" y="480291"/>
            <a:ext cx="9549250" cy="51538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72407" y="3974235"/>
            <a:ext cx="22600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Vitamin C thông th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ờng l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u trú trong bạch cầu ít h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n và không bền v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ững bằng Ester-C.</a:t>
            </a:r>
            <a:endParaRPr lang="en-GB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close up of a sign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890" y="286158"/>
            <a:ext cx="2917723" cy="29177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0050" y="1642187"/>
            <a:ext cx="10727713" cy="52912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8416" y="307910"/>
            <a:ext cx="10114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>
                <a:latin typeface="Lato" panose="020F0502020204030203" pitchFamily="34" charset="0"/>
              </a:rPr>
              <a:t>               l</a:t>
            </a:r>
            <a:r>
              <a:rPr lang="vi-VN" sz="4800"/>
              <a:t>ư</a:t>
            </a:r>
            <a:r>
              <a:rPr lang="en-GB" sz="4800">
                <a:latin typeface="Lato" panose="020F0502020204030203" pitchFamily="34" charset="0"/>
              </a:rPr>
              <a:t>u trú trong c</a:t>
            </a:r>
            <a:r>
              <a:rPr lang="vi-VN" sz="4800"/>
              <a:t>ơ</a:t>
            </a:r>
            <a:r>
              <a:rPr lang="en-GB" sz="4800">
                <a:latin typeface="Lato" panose="020F0502020204030203" pitchFamily="34" charset="0"/>
              </a:rPr>
              <a:t> thể lâu h</a:t>
            </a:r>
            <a:r>
              <a:rPr lang="vi-VN" sz="4800"/>
              <a:t>ơ</a:t>
            </a:r>
            <a:r>
              <a:rPr lang="en-GB" sz="4800">
                <a:latin typeface="Lato" panose="020F0502020204030203" pitchFamily="34" charset="0"/>
              </a:rPr>
              <a:t>n mọi vitamin C thông th</a:t>
            </a:r>
            <a:r>
              <a:rPr lang="vi-VN" sz="4800"/>
              <a:t>ư</a:t>
            </a:r>
            <a:r>
              <a:rPr lang="en-GB" sz="4800">
                <a:latin typeface="Lato" panose="020F0502020204030203" pitchFamily="34" charset="0"/>
              </a:rPr>
              <a:t>ờng</a:t>
            </a:r>
            <a:endParaRPr lang="en-GB" sz="4800">
              <a:latin typeface="Lato" panose="020F0502020204030203" pitchFamily="34" charset="0"/>
            </a:endParaRPr>
          </a:p>
        </p:txBody>
      </p:sp>
      <p:pic>
        <p:nvPicPr>
          <p:cNvPr id="3" name="Picture 2" descr="A close up of a sign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08" y="-1255028"/>
            <a:ext cx="3893573" cy="389357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337" y="1681315"/>
            <a:ext cx="5975489" cy="39968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25265" y="2074606"/>
            <a:ext cx="48079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Nghiên cứu bởi Van Straten Josen, 2002, cho thấy Ester-C, khi so sánh với giả d</a:t>
            </a:r>
            <a:r>
              <a:rPr lang="vi-VN" sz="2800"/>
              <a:t>ư</a:t>
            </a:r>
            <a:r>
              <a:rPr lang="en-GB" sz="2800"/>
              <a:t>ợc</a:t>
            </a:r>
            <a:r>
              <a:rPr lang="en-GB" sz="2800">
                <a:solidFill>
                  <a:srgbClr val="F6640A"/>
                </a:solidFill>
              </a:rPr>
              <a:t>, làm giảm rõ rệt </a:t>
            </a:r>
            <a:r>
              <a:rPr lang="en-GB" sz="2800"/>
              <a:t>thời gian và triệu chứng của bệnh cảm vào mùa đông Anh Quốc.</a:t>
            </a:r>
            <a:endParaRPr lang="en-GB" sz="2800"/>
          </a:p>
        </p:txBody>
      </p:sp>
      <p:sp>
        <p:nvSpPr>
          <p:cNvPr id="6" name="TextBox 5"/>
          <p:cNvSpPr txBox="1"/>
          <p:nvPr/>
        </p:nvSpPr>
        <p:spPr>
          <a:xfrm>
            <a:off x="6614809" y="4805464"/>
            <a:ext cx="5305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/>
              <a:t>*Van Straten, M. and Josling, P., 2002. Preventing the common cold with a vitamin C supplement: a double-blind, placebo-controlled survey. Advances in therapy, 19(3), p.151.</a:t>
            </a:r>
            <a:r>
              <a:rPr lang="en-GB"/>
              <a:t>-</a:t>
            </a:r>
            <a:endParaRPr lang="en-GB" i="1"/>
          </a:p>
        </p:txBody>
      </p:sp>
      <p:sp>
        <p:nvSpPr>
          <p:cNvPr id="7" name="TextBox 6"/>
          <p:cNvSpPr txBox="1"/>
          <p:nvPr/>
        </p:nvSpPr>
        <p:spPr>
          <a:xfrm>
            <a:off x="496111" y="467486"/>
            <a:ext cx="110371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Ester- C </a:t>
            </a:r>
            <a:r>
              <a:rPr lang="en-GB" sz="4400">
                <a:latin typeface="Times New Roman" panose="02020603050405020304" pitchFamily="18" charset="0"/>
                <a:cs typeface="Times New Roman" panose="02020603050405020304" pitchFamily="18" charset="0"/>
              </a:rPr>
              <a:t>làm giảm các triệu chứng cảm lạnh</a:t>
            </a:r>
            <a:endParaRPr lang="en-GB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close up of a sign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002" y="-1311301"/>
            <a:ext cx="3996813" cy="399681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1" y="1896429"/>
            <a:ext cx="2777490" cy="228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82818" y="2659558"/>
            <a:ext cx="7475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Ester-C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THẢI TRỪ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199" y="1360557"/>
            <a:ext cx="3429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46187" y="854590"/>
            <a:ext cx="6296877" cy="4963284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735" y="-699525"/>
            <a:ext cx="3930897" cy="39308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6833" y="1626669"/>
            <a:ext cx="46408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>
                <a:latin typeface="Times New Roman" panose="02020603050405020304" pitchFamily="18" charset="0"/>
                <a:cs typeface="Times New Roman" panose="02020603050405020304" pitchFamily="18" charset="0"/>
              </a:rPr>
              <a:t>thất thoát qua n</a:t>
            </a:r>
            <a:r>
              <a:rPr lang="vi-VN" sz="44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GB" sz="4400">
                <a:latin typeface="Times New Roman" panose="02020603050405020304" pitchFamily="18" charset="0"/>
                <a:cs typeface="Times New Roman" panose="02020603050405020304" pitchFamily="18" charset="0"/>
              </a:rPr>
              <a:t>ớc tiểu ít h</a:t>
            </a:r>
            <a:r>
              <a:rPr lang="vi-VN" sz="44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440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GB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5546" y="3141799"/>
            <a:ext cx="4343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Khi đo hàm l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ợng Vitamin C trong n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ớc tiểu sau khi bổ sung bằng Ester-C và Vitamin C đ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 thuần, mức Vitamin C trong nhóm sử dụng Ester-C ít h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400">
                <a:solidFill>
                  <a:srgbClr val="F66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Ester-C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ở lại trong c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thể nhiều h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n, ít bị hao hụt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952" y="348192"/>
            <a:ext cx="6357409" cy="61240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sz="32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32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32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Vitamin C</a:t>
            </a:r>
            <a:endParaRPr lang="en-US" sz="3200" b="1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US" b="1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Ascorbic acid</a:t>
            </a:r>
            <a:endParaRPr lang="en-US" sz="2800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Nồng</a:t>
            </a:r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acid </a:t>
            </a:r>
            <a:r>
              <a:rPr lang="en-US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 </a:t>
            </a:r>
            <a:r>
              <a:rPr lang="en-US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</a:t>
            </a:r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dày</a:t>
            </a:r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Calcium Ascorbic</a:t>
            </a:r>
            <a:endParaRPr lang="en-US" sz="2800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Nồng</a:t>
            </a:r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acid </a:t>
            </a:r>
            <a:r>
              <a:rPr lang="en-US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thấp</a:t>
            </a:r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</a:t>
            </a:r>
            <a:r>
              <a:rPr lang="vi-VN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 tạo oxalate </a:t>
            </a:r>
            <a:r>
              <a:rPr lang="en-US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sz="2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Poly Ascorbic (Ester C)</a:t>
            </a:r>
            <a:endParaRPr lang="en-US" sz="2800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Nồng</a:t>
            </a:r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acid </a:t>
            </a:r>
            <a:r>
              <a:rPr lang="en-US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tạo oxalate </a:t>
            </a:r>
            <a:r>
              <a:rPr lang="en-US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thấp</a:t>
            </a:r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4" descr="FLIPCHART2_eng-0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361" y="1952625"/>
            <a:ext cx="5073244" cy="357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1" y="1896429"/>
            <a:ext cx="2777490" cy="228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49040" y="2659559"/>
            <a:ext cx="7475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Ester-C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An toàn cho thận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310" y="1360557"/>
            <a:ext cx="3429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/>
        </p:nvSpPr>
        <p:spPr>
          <a:xfrm>
            <a:off x="5156941" y="1900275"/>
            <a:ext cx="1789368" cy="186787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/>
          <p:cNvGrpSpPr/>
          <p:nvPr/>
        </p:nvGrpSpPr>
        <p:grpSpPr>
          <a:xfrm>
            <a:off x="7789007" y="401435"/>
            <a:ext cx="1498840" cy="1498840"/>
            <a:chOff x="6947683" y="419827"/>
            <a:chExt cx="2910348" cy="2910348"/>
          </a:xfrm>
        </p:grpSpPr>
        <p:sp>
          <p:nvSpPr>
            <p:cNvPr id="10" name="Oval 9"/>
            <p:cNvSpPr/>
            <p:nvPr/>
          </p:nvSpPr>
          <p:spPr>
            <a:xfrm>
              <a:off x="6947683" y="419827"/>
              <a:ext cx="2910348" cy="291034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245219" y="1147946"/>
              <a:ext cx="2248044" cy="1613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Vitamin C</a:t>
              </a:r>
              <a:endParaRPr lang="en-GB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GB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 th</a:t>
              </a:r>
              <a:r>
                <a:rPr lang="vi-VN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GB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ờng</a:t>
              </a:r>
              <a:endParaRPr lang="en-GB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82" name="Picture 10" descr="img-taisaovitaminc@2x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422" y="4672996"/>
            <a:ext cx="2088153" cy="208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8972" y="2155906"/>
            <a:ext cx="1513049" cy="1513049"/>
          </a:xfrm>
          <a:prstGeom prst="ellipse">
            <a:avLst/>
          </a:prstGeom>
        </p:spPr>
      </p:pic>
      <p:sp>
        <p:nvSpPr>
          <p:cNvPr id="21" name="Arrow: Down 20"/>
          <p:cNvSpPr/>
          <p:nvPr/>
        </p:nvSpPr>
        <p:spPr>
          <a:xfrm rot="17895101">
            <a:off x="4124012" y="1412153"/>
            <a:ext cx="1070812" cy="1290172"/>
          </a:xfrm>
          <a:prstGeom prst="downArrow">
            <a:avLst/>
          </a:prstGeom>
          <a:solidFill>
            <a:srgbClr val="F6640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  <a:highlight>
                <a:srgbClr val="F6640A"/>
              </a:highlight>
            </a:endParaRPr>
          </a:p>
        </p:txBody>
      </p:sp>
      <p:sp>
        <p:nvSpPr>
          <p:cNvPr id="22" name="Arrow: Down 21"/>
          <p:cNvSpPr/>
          <p:nvPr/>
        </p:nvSpPr>
        <p:spPr>
          <a:xfrm>
            <a:off x="5284706" y="4022219"/>
            <a:ext cx="747389" cy="664376"/>
          </a:xfrm>
          <a:prstGeom prst="down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row: Down 22"/>
          <p:cNvSpPr/>
          <p:nvPr/>
        </p:nvSpPr>
        <p:spPr>
          <a:xfrm rot="2909519">
            <a:off x="7180227" y="1643249"/>
            <a:ext cx="780046" cy="766692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Arrow: Down 23"/>
          <p:cNvSpPr/>
          <p:nvPr/>
        </p:nvSpPr>
        <p:spPr>
          <a:xfrm>
            <a:off x="6274499" y="3668955"/>
            <a:ext cx="1169332" cy="1350517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4321716" y="907606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>
                <a:solidFill>
                  <a:srgbClr val="F66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80%</a:t>
            </a:r>
            <a:endParaRPr lang="en-GB" sz="4000">
              <a:solidFill>
                <a:srgbClr val="F664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10049" y="4113380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solidFill>
                  <a:srgbClr val="F66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20%</a:t>
            </a:r>
            <a:endParaRPr lang="en-GB" sz="2400">
              <a:solidFill>
                <a:srgbClr val="F664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02940" y="1195836"/>
            <a:ext cx="654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latin typeface="Times New Roman" panose="02020603050405020304" pitchFamily="18" charset="0"/>
                <a:cs typeface="Times New Roman" panose="02020603050405020304" pitchFamily="18" charset="0"/>
              </a:rPr>
              <a:t>20%</a:t>
            </a:r>
            <a:endParaRPr lang="en-GB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70250" y="3900196"/>
            <a:ext cx="1387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latin typeface="Times New Roman" panose="02020603050405020304" pitchFamily="18" charset="0"/>
                <a:cs typeface="Times New Roman" panose="02020603050405020304" pitchFamily="18" charset="0"/>
              </a:rPr>
              <a:t>80%</a:t>
            </a:r>
            <a:endParaRPr lang="en-GB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55" y="-2237083"/>
            <a:ext cx="3429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79024" y="923280"/>
            <a:ext cx="5091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 toàn cho thận</a:t>
            </a:r>
            <a:endParaRPr kumimoji="0" lang="en-GB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4464" y="1929663"/>
            <a:ext cx="495646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Ester-C do đ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ợc hấp thụ 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664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và 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664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ổn định 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bạch cầu, nên không bị chuyển hóa phần 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thừa thành oxalate. Qua đó 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664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giảm thiểu 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 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hình thành sỏi canxi oxalate trong thận.</a:t>
            </a: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 descr="A close up of a sign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>
          <a:xfrm>
            <a:off x="5900660" y="1692721"/>
            <a:ext cx="6019973" cy="40133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5269" y="-440579"/>
            <a:ext cx="3304318" cy="330431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9263" y="2252009"/>
            <a:ext cx="41882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Nghiên cứu lâm sàng của Wright và Suen, 1990, cho thấy Ester-C ít tạo Oxalate h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n Vitamin C thông th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ờng trong mẫu n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ớc tiểu 24 giờ.</a:t>
            </a:r>
            <a:endParaRPr lang="en-GB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ức tạo oxalate thấp h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 khi sử dụng Ester-C giúp giảm nguy c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hình thành sỏi thận khi bổ sung vitamin C bằng Ester-C.</a:t>
            </a:r>
            <a:endParaRPr lang="en-GB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60474" y="547262"/>
            <a:ext cx="78570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Ester-C</a:t>
            </a:r>
            <a:r>
              <a:rPr lang="en-US" sz="40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tạo </a:t>
            </a:r>
            <a:r>
              <a:rPr lang="en-US" sz="4000" b="1">
                <a:solidFill>
                  <a:srgbClr val="F6640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ít oxalate</a:t>
            </a:r>
            <a:r>
              <a:rPr lang="en-US" sz="40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</a:t>
            </a:r>
            <a:r>
              <a:rPr lang="vi-VN" sz="40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GB" sz="40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n, giảm thiểu nguy c</a:t>
            </a:r>
            <a:r>
              <a:rPr lang="vi-VN" sz="40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GB" sz="40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4000" b="1">
                <a:solidFill>
                  <a:srgbClr val="F6640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sỏi thận</a:t>
            </a:r>
            <a:r>
              <a:rPr lang="en-US" sz="4000" b="1">
                <a:solidFill>
                  <a:srgbClr val="F6640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GB" sz="4000" b="1">
              <a:solidFill>
                <a:srgbClr val="F664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00008" y="1964857"/>
            <a:ext cx="6991992" cy="4208229"/>
          </a:xfrm>
          <a:prstGeom prst="rect">
            <a:avLst/>
          </a:prstGeom>
        </p:spPr>
      </p:pic>
      <p:pic>
        <p:nvPicPr>
          <p:cNvPr id="4" name="Picture 3" descr="A close up of a sign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497" y="4521568"/>
            <a:ext cx="3303037" cy="3303037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00"/>
            <a:ext cx="3581400" cy="35814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-2124528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5962" y="2001996"/>
            <a:ext cx="5622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baseline="30000" dirty="0">
                <a:latin typeface="Roboto" pitchFamily="2" charset="0"/>
                <a:ea typeface="Roboto" pitchFamily="2" charset="0"/>
                <a:cs typeface="+mj-cs"/>
              </a:rPr>
              <a:t>Vitamin </a:t>
            </a:r>
            <a:r>
              <a:rPr lang="en-GB" sz="4800" b="1" baseline="30000" dirty="0">
                <a:latin typeface="Roboto" pitchFamily="2" charset="0"/>
                <a:ea typeface="Roboto" pitchFamily="2" charset="0"/>
                <a:cs typeface="+mj-cs"/>
              </a:rPr>
              <a:t>C </a:t>
            </a:r>
            <a:r>
              <a:rPr lang="en-GB" sz="4800" b="1" baseline="30000" dirty="0" err="1">
                <a:latin typeface="Roboto" pitchFamily="2" charset="0"/>
                <a:ea typeface="Roboto" pitchFamily="2" charset="0"/>
                <a:cs typeface="+mj-cs"/>
              </a:rPr>
              <a:t>thế</a:t>
            </a:r>
            <a:r>
              <a:rPr lang="en-GB" sz="4800" b="1" baseline="30000" dirty="0">
                <a:latin typeface="Roboto" pitchFamily="2" charset="0"/>
                <a:ea typeface="Roboto" pitchFamily="2" charset="0"/>
                <a:cs typeface="+mj-cs"/>
              </a:rPr>
              <a:t> </a:t>
            </a:r>
            <a:r>
              <a:rPr lang="en-GB" sz="4800" b="1" baseline="30000" dirty="0" err="1">
                <a:latin typeface="Roboto" pitchFamily="2" charset="0"/>
                <a:ea typeface="Roboto" pitchFamily="2" charset="0"/>
                <a:cs typeface="+mj-cs"/>
              </a:rPr>
              <a:t>hệ</a:t>
            </a:r>
            <a:r>
              <a:rPr lang="en-GB" sz="4800" b="1" baseline="30000" dirty="0">
                <a:latin typeface="Roboto" pitchFamily="2" charset="0"/>
                <a:ea typeface="Roboto" pitchFamily="2" charset="0"/>
                <a:cs typeface="+mj-cs"/>
              </a:rPr>
              <a:t> </a:t>
            </a:r>
            <a:r>
              <a:rPr lang="en-GB" sz="4800" b="1" baseline="30000" dirty="0" err="1">
                <a:latin typeface="Roboto" pitchFamily="2" charset="0"/>
                <a:ea typeface="Roboto" pitchFamily="2" charset="0"/>
                <a:cs typeface="+mj-cs"/>
              </a:rPr>
              <a:t>mới</a:t>
            </a:r>
            <a:r>
              <a:rPr lang="en-US" sz="4800" b="1" dirty="0">
                <a:latin typeface="Roboto" pitchFamily="2" charset="0"/>
                <a:ea typeface="Roboto" pitchFamily="2" charset="0"/>
                <a:cs typeface="+mj-cs"/>
              </a:rPr>
              <a:t> </a:t>
            </a:r>
            <a:endParaRPr lang="en-GB" sz="48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5679" y="2979619"/>
            <a:ext cx="500315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 </a:t>
            </a:r>
            <a:r>
              <a:rPr lang="en-GB" sz="2800" dirty="0" err="1">
                <a:solidFill>
                  <a:srgbClr val="F66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GB" sz="2800" dirty="0">
                <a:solidFill>
                  <a:srgbClr val="F66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66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GB" sz="2800" dirty="0">
                <a:solidFill>
                  <a:srgbClr val="F66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66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GB" sz="2800" dirty="0">
                <a:solidFill>
                  <a:srgbClr val="F66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66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GB" sz="2800" dirty="0">
                <a:solidFill>
                  <a:srgbClr val="F66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66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2800" dirty="0">
                <a:solidFill>
                  <a:srgbClr val="F66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vitamin C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miễn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>
                <a:solidFill>
                  <a:srgbClr val="F66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en-GB" sz="2800" dirty="0" err="1">
                <a:solidFill>
                  <a:srgbClr val="F66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GB" sz="2800" dirty="0">
                <a:solidFill>
                  <a:srgbClr val="F66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800" dirty="0">
              <a:solidFill>
                <a:srgbClr val="F664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err="1">
                <a:solidFill>
                  <a:srgbClr val="F66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GB" sz="2800" dirty="0">
                <a:solidFill>
                  <a:srgbClr val="F66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66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GB" sz="2800" dirty="0">
                <a:solidFill>
                  <a:srgbClr val="F66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oxalate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banner-2@2x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1"/>
          <a:stretch>
            <a:fillRect/>
          </a:stretch>
        </p:blipFill>
        <p:spPr bwMode="auto">
          <a:xfrm>
            <a:off x="5702699" y="311300"/>
            <a:ext cx="6476026" cy="623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sign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989" y="-1561891"/>
            <a:ext cx="4545314" cy="45453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68872" y="944069"/>
            <a:ext cx="6805127" cy="1256943"/>
          </a:xfrm>
        </p:spPr>
        <p:txBody>
          <a:bodyPr>
            <a:normAutofit/>
          </a:bodyPr>
          <a:lstStyle/>
          <a:p>
            <a:r>
              <a:rPr lang="en-GB" b="1">
                <a:latin typeface="Times New Roman" panose="02020603050405020304" pitchFamily="18" charset="0"/>
                <a:cs typeface="Times New Roman" panose="02020603050405020304" pitchFamily="18" charset="0"/>
              </a:rPr>
              <a:t>Viên sủi</a:t>
            </a:r>
            <a:endParaRPr lang="en-GB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27376" y="2700136"/>
            <a:ext cx="454531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latin typeface="Times New Roman" panose="02020603050405020304" pitchFamily="18" charset="0"/>
                <a:cs typeface="Times New Roman" panose="02020603050405020304" pitchFamily="18" charset="0"/>
              </a:rPr>
              <a:t>Mỗi Ester-C sủi có ch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ứa</a:t>
            </a:r>
            <a:r>
              <a:rPr lang="en-GB" sz="2000">
                <a:latin typeface="Times New Roman" panose="02020603050405020304" pitchFamily="18" charset="0"/>
                <a:cs typeface="Times New Roman" panose="02020603050405020304" pitchFamily="18" charset="0"/>
              </a:rPr>
              <a:t> 10 viên sủi </a:t>
            </a:r>
            <a:endParaRPr lang="en-GB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latin typeface="Times New Roman" panose="02020603050405020304" pitchFamily="18" charset="0"/>
                <a:cs typeface="Times New Roman" panose="02020603050405020304" pitchFamily="18" charset="0"/>
              </a:rPr>
              <a:t>Thả viên sủi vào 150 ml n</a:t>
            </a:r>
            <a:r>
              <a:rPr lang="vi-VN" sz="20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GB" sz="2000">
                <a:latin typeface="Times New Roman" panose="02020603050405020304" pitchFamily="18" charset="0"/>
                <a:cs typeface="Times New Roman" panose="02020603050405020304" pitchFamily="18" charset="0"/>
              </a:rPr>
              <a:t>ớc và dùng khi viên đã tan hết. Có thể dùng với nước lạnh.</a:t>
            </a:r>
            <a:endParaRPr lang="en-GB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latin typeface="Times New Roman" panose="02020603050405020304" pitchFamily="18" charset="0"/>
                <a:cs typeface="Times New Roman" panose="02020603050405020304" pitchFamily="18" charset="0"/>
              </a:rPr>
              <a:t>Cho ng</a:t>
            </a:r>
            <a:r>
              <a:rPr lang="vi-VN" sz="20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GB" sz="2000">
                <a:latin typeface="Times New Roman" panose="02020603050405020304" pitchFamily="18" charset="0"/>
                <a:cs typeface="Times New Roman" panose="02020603050405020304" pitchFamily="18" charset="0"/>
              </a:rPr>
              <a:t>ời lớn: 1 viên sủi/lần, 1-2 lần/ngày.</a:t>
            </a:r>
            <a:endParaRPr lang="en-GB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latin typeface="Times New Roman" panose="02020603050405020304" pitchFamily="18" charset="0"/>
                <a:cs typeface="Times New Roman" panose="02020603050405020304" pitchFamily="18" charset="0"/>
              </a:rPr>
              <a:t>Cho trẻ từ 2 đến 4 tuổi: ½ viên sủi/lần, 1-2 lần ngày.</a:t>
            </a:r>
            <a:endParaRPr lang="en-GB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latin typeface="Times New Roman" panose="02020603050405020304" pitchFamily="18" charset="0"/>
                <a:cs typeface="Times New Roman" panose="02020603050405020304" pitchFamily="18" charset="0"/>
              </a:rPr>
              <a:t>Mỗi viên sủi chứa </a:t>
            </a:r>
            <a:r>
              <a:rPr lang="en-GB" sz="2000">
                <a:solidFill>
                  <a:srgbClr val="F66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 mg </a:t>
            </a:r>
            <a:r>
              <a:rPr lang="en-GB" sz="2000">
                <a:latin typeface="Times New Roman" panose="02020603050405020304" pitchFamily="18" charset="0"/>
                <a:cs typeface="Times New Roman" panose="02020603050405020304" pitchFamily="18" charset="0"/>
              </a:rPr>
              <a:t>Vitamin C Ester C và 11.5 mg Calcium.</a:t>
            </a:r>
            <a:endParaRPr lang="en-GB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Không có mô tả ả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646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59561" y="2280590"/>
            <a:ext cx="46283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Times New Roman" panose="02020603050405020304" pitchFamily="18" charset="0"/>
                <a:cs typeface="Times New Roman" panose="02020603050405020304" pitchFamily="18" charset="0"/>
              </a:rPr>
              <a:t>Mỗi lọ Ester-C KIDS ch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ứa 30 viên kẹo nhai cho trẻ em.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>
                <a:latin typeface="Times New Roman" panose="02020603050405020304" pitchFamily="18" charset="0"/>
                <a:cs typeface="Times New Roman" panose="02020603050405020304" pitchFamily="18" charset="0"/>
              </a:rPr>
              <a:t>Mỗi viên nhai ch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ứa </a:t>
            </a:r>
            <a:r>
              <a:rPr lang="en-US" sz="2000">
                <a:solidFill>
                  <a:srgbClr val="F66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mg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Ester-C, 2,5 mg calcium và </a:t>
            </a:r>
            <a:r>
              <a:rPr lang="en-US" sz="2000">
                <a:solidFill>
                  <a:srgbClr val="F66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Hesperidin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, 1 flavonoid từ cam chanh.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 sử dụng </a:t>
            </a:r>
            <a:r>
              <a:rPr lang="en-US" sz="2000">
                <a:solidFill>
                  <a:srgbClr val="F66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Xylitol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an toàn cho  răng miệng trẻ em.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Phù hợp cho nhu cầu bổ sung Vitamin C hàng ngày.</a:t>
            </a:r>
            <a:endParaRPr lang="en-GB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10" b="32882"/>
          <a:stretch>
            <a:fillRect/>
          </a:stretch>
        </p:blipFill>
        <p:spPr>
          <a:xfrm>
            <a:off x="6420266" y="-28858"/>
            <a:ext cx="4545314" cy="1641232"/>
          </a:xfrm>
          <a:prstGeom prst="rect">
            <a:avLst/>
          </a:prstGeom>
        </p:spPr>
      </p:pic>
      <p:sp>
        <p:nvSpPr>
          <p:cNvPr id="7" name="Title 1"/>
          <p:cNvSpPr txBox="1"/>
          <p:nvPr/>
        </p:nvSpPr>
        <p:spPr>
          <a:xfrm>
            <a:off x="6977499" y="1192213"/>
            <a:ext cx="6805127" cy="1256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latin typeface="Times New Roman" panose="02020603050405020304" pitchFamily="18" charset="0"/>
                <a:cs typeface="Times New Roman" panose="02020603050405020304" pitchFamily="18" charset="0"/>
              </a:rPr>
              <a:t>Viên nhai</a:t>
            </a:r>
            <a:endParaRPr lang="en-GB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1" y="1896429"/>
            <a:ext cx="2777490" cy="228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74199" y="2524092"/>
            <a:ext cx="74752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Ester-C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NHỮNG AI CÓ THỂ DÙNG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199" y="1360557"/>
            <a:ext cx="3429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370" y="2335357"/>
            <a:ext cx="61089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/>
              <a:t>Và </a:t>
            </a:r>
            <a:r>
              <a:rPr lang="en-GB" sz="4800" b="1">
                <a:solidFill>
                  <a:schemeClr val="bg1"/>
                </a:solidFill>
              </a:rPr>
              <a:t>Ester-C</a:t>
            </a:r>
            <a:r>
              <a:rPr lang="en-GB" sz="4800"/>
              <a:t> </a:t>
            </a:r>
            <a:endParaRPr lang="en-GB" sz="4800"/>
          </a:p>
          <a:p>
            <a:r>
              <a:rPr lang="en-GB" sz="4800"/>
              <a:t>dành cho ai? </a:t>
            </a:r>
            <a:endParaRPr lang="en-GB" sz="48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l="16667" r="16667"/>
          <a:stretch>
            <a:fillRect/>
          </a:stretch>
        </p:blipFill>
        <p:spPr>
          <a:xfrm>
            <a:off x="2994498" y="66420"/>
            <a:ext cx="2015247" cy="2015247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7805" t="-460" r="15808" b="460"/>
          <a:stretch>
            <a:fillRect/>
          </a:stretch>
        </p:blipFill>
        <p:spPr>
          <a:xfrm>
            <a:off x="4723589" y="1461236"/>
            <a:ext cx="1913956" cy="1913956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5866" r="30228"/>
          <a:stretch>
            <a:fillRect/>
          </a:stretch>
        </p:blipFill>
        <p:spPr>
          <a:xfrm>
            <a:off x="3586974" y="3333646"/>
            <a:ext cx="1831333" cy="1831333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6667" r="16667"/>
          <a:stretch>
            <a:fillRect/>
          </a:stretch>
        </p:blipFill>
        <p:spPr>
          <a:xfrm>
            <a:off x="2191560" y="4801411"/>
            <a:ext cx="2056589" cy="2056589"/>
          </a:xfrm>
          <a:prstGeom prst="ellipse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49758" y="5625634"/>
            <a:ext cx="7280343" cy="57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Trẻ em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94187" y="2326094"/>
            <a:ext cx="3042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Ng</a:t>
            </a:r>
            <a:r>
              <a:rPr lang="vi-VN" sz="2400"/>
              <a:t>ư</a:t>
            </a:r>
            <a:r>
              <a:rPr lang="en-GB" sz="2400"/>
              <a:t>ời ch</a:t>
            </a:r>
            <a:r>
              <a:rPr lang="vi-VN" sz="2400"/>
              <a:t>ơ</a:t>
            </a:r>
            <a:r>
              <a:rPr lang="en-GB" sz="2400"/>
              <a:t>i thể thao, vận động viên**</a:t>
            </a:r>
            <a:endParaRPr lang="en-GB" sz="2400"/>
          </a:p>
        </p:txBody>
      </p:sp>
      <p:sp>
        <p:nvSpPr>
          <p:cNvPr id="12" name="TextBox 11"/>
          <p:cNvSpPr txBox="1"/>
          <p:nvPr/>
        </p:nvSpPr>
        <p:spPr>
          <a:xfrm>
            <a:off x="5680567" y="304536"/>
            <a:ext cx="3152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Phụ nữ, đặc biệt là phụ nữ có thai và đang cho con bú*</a:t>
            </a:r>
            <a:endParaRPr lang="en-GB" sz="2400"/>
          </a:p>
        </p:txBody>
      </p:sp>
      <p:sp>
        <p:nvSpPr>
          <p:cNvPr id="13" name="TextBox 12"/>
          <p:cNvSpPr txBox="1"/>
          <p:nvPr/>
        </p:nvSpPr>
        <p:spPr>
          <a:xfrm>
            <a:off x="5904689" y="3998068"/>
            <a:ext cx="3268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Ng</a:t>
            </a:r>
            <a:r>
              <a:rPr lang="vi-VN" sz="2400"/>
              <a:t>ư</a:t>
            </a:r>
            <a:r>
              <a:rPr lang="en-GB" sz="2400"/>
              <a:t>ời cần bổ sung miễn dịch, ng</a:t>
            </a:r>
            <a:r>
              <a:rPr lang="vi-VN" sz="2400"/>
              <a:t>ư</a:t>
            </a:r>
            <a:r>
              <a:rPr lang="en-GB" sz="2400"/>
              <a:t>ời hút thuốc lá***</a:t>
            </a:r>
            <a:endParaRPr lang="en-GB" sz="2400"/>
          </a:p>
        </p:txBody>
      </p:sp>
      <p:sp>
        <p:nvSpPr>
          <p:cNvPr id="15" name="TextBox 14"/>
          <p:cNvSpPr txBox="1"/>
          <p:nvPr/>
        </p:nvSpPr>
        <p:spPr>
          <a:xfrm>
            <a:off x="6508954" y="5464444"/>
            <a:ext cx="5754465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/>
              <a:t>*World Health Organization. (2019). </a:t>
            </a:r>
            <a:r>
              <a:rPr lang="en-GB" sz="900" i="1"/>
              <a:t>Vitamin E and C supplementation during pregnancy</a:t>
            </a:r>
            <a:r>
              <a:rPr lang="en-GB" sz="900"/>
              <a:t>. [online] Available at: https://www.who.int/elena/titles/vitaminsec-pregnancy/en/ [Accessed 4 Jan. 2019].</a:t>
            </a:r>
            <a:endParaRPr lang="en-GB" sz="900"/>
          </a:p>
          <a:p>
            <a:r>
              <a:rPr lang="en-GB" sz="900"/>
              <a:t>**</a:t>
            </a:r>
            <a:r>
              <a:rPr lang="en-GB" sz="1000"/>
              <a:t>Bryer, S. and Goldfarb, A. (2006). Effect of High Dose Vitamin C Supplementation on Muscle Soreness, Damage, Function, and Oxidative Stress to Eccentric Exercise. </a:t>
            </a:r>
            <a:r>
              <a:rPr lang="en-GB" sz="1000" i="1"/>
              <a:t>International Journal of Sport Nutrition and Exercise Metabolism</a:t>
            </a:r>
            <a:r>
              <a:rPr lang="en-GB" sz="1000"/>
              <a:t>, 16(3), pp.270-280.</a:t>
            </a:r>
            <a:endParaRPr lang="en-GB" sz="1000"/>
          </a:p>
          <a:p>
            <a:r>
              <a:rPr lang="en-GB" sz="600"/>
              <a:t>***</a:t>
            </a:r>
            <a:r>
              <a:rPr lang="en-GB" sz="1000"/>
              <a:t>Harats, D., Ben-Naim, M., Dabach, Y., Hollander, G., Havivi, E., Stein, O. and Stein, Y. (1990). Effect of vitamin C and E supplementation on susceptibility of plasma lipoproteins to peroxidation induced by acute smoking. </a:t>
            </a:r>
            <a:r>
              <a:rPr lang="en-GB" sz="1000" i="1"/>
              <a:t>Atherosclerosis</a:t>
            </a:r>
            <a:r>
              <a:rPr lang="en-GB" sz="1000"/>
              <a:t>, 85(1), pp.47-54.</a:t>
            </a:r>
            <a:endParaRPr lang="en-GB" sz="500"/>
          </a:p>
        </p:txBody>
      </p:sp>
      <p:pic>
        <p:nvPicPr>
          <p:cNvPr id="14" name="Picture 13" descr="A close up of a sign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03" y="904700"/>
            <a:ext cx="3585028" cy="358502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4410" y="354330"/>
            <a:ext cx="10321290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1600"/>
              <a:t>World Health Organization. (2019). </a:t>
            </a:r>
            <a:r>
              <a:rPr lang="en-GB" sz="1600" i="1"/>
              <a:t>Vitamin E and C supplementation during pregnancy</a:t>
            </a:r>
            <a:r>
              <a:rPr lang="en-GB" sz="1600"/>
              <a:t>. [online] Available at: https://www.who.int/elena/titles/vitaminsec-pregnancy/en/ [Accessed 4 Jan. 2019].</a:t>
            </a:r>
            <a:endParaRPr lang="en-GB" sz="1600"/>
          </a:p>
          <a:p>
            <a:pPr marL="342900" indent="-342900">
              <a:buFont typeface="+mj-lt"/>
              <a:buAutoNum type="arabicPeriod"/>
            </a:pPr>
            <a:r>
              <a:rPr lang="en-GB"/>
              <a:t>Bryer, S. and Goldfarb, A. (2006). Effect of High Dose Vitamin C Supplementation on Muscle Soreness, Damage, Function, and Oxidative Stress to Eccentric Exercise. </a:t>
            </a:r>
            <a:r>
              <a:rPr lang="en-GB" i="1"/>
              <a:t>International Journal of Sport Nutrition and Exercise Metabolism</a:t>
            </a:r>
            <a:r>
              <a:rPr lang="en-GB"/>
              <a:t>, 16(3), pp.270-280.</a:t>
            </a:r>
            <a:endParaRPr lang="en-GB"/>
          </a:p>
          <a:p>
            <a:pPr marL="342900" indent="-342900">
              <a:buFont typeface="+mj-lt"/>
              <a:buAutoNum type="arabicPeriod"/>
            </a:pPr>
            <a:r>
              <a:rPr lang="en-GB"/>
              <a:t>Harats, D., Ben-Naim, M., Dabach, Y., Hollander, G., Havivi, E., Stein, O. and Stein, Y. (1990). Effect of vitamin C and E supplementation on susceptibility of plasma lipoproteins to peroxidation induced by acute smoking. </a:t>
            </a:r>
            <a:r>
              <a:rPr lang="en-GB" i="1"/>
              <a:t>Atherosclerosis</a:t>
            </a:r>
            <a:r>
              <a:rPr lang="en-GB"/>
              <a:t>, 85(1), pp.47-54.</a:t>
            </a:r>
            <a:endParaRPr lang="en-GB"/>
          </a:p>
          <a:p>
            <a:pPr marL="342900" indent="-342900">
              <a:buFont typeface="+mj-lt"/>
              <a:buAutoNum type="arabicPeriod"/>
            </a:pPr>
            <a:r>
              <a:rPr lang="en-GB"/>
              <a:t>Mitmesser, Susan &amp; Ye, Qian &amp; Evans, Mal &amp; Combs, Maile. (2016). Determination of plasma and leukocyte vitamin C concentrations in a randomized, double-blind, placebo-controlled trial with Ester-C®. SpringerPlus. 5. 10.1186/s40064-016-2605-7. </a:t>
            </a:r>
            <a:endParaRPr lang="en-GB"/>
          </a:p>
          <a:p>
            <a:pPr marL="342900" indent="-342900">
              <a:buFont typeface="+mj-lt"/>
              <a:buAutoNum type="arabicPeriod"/>
            </a:pPr>
            <a:r>
              <a:rPr lang="en-GB"/>
              <a:t>Troadec, M. and Kaplan, J. (2008). </a:t>
            </a:r>
            <a:r>
              <a:rPr lang="en-GB" i="1"/>
              <a:t>Some Vertebrates Go with the GLO</a:t>
            </a:r>
            <a:r>
              <a:rPr lang="en-GB"/>
              <a:t>.</a:t>
            </a:r>
            <a:endParaRPr lang="en-GB"/>
          </a:p>
          <a:p>
            <a:pPr marL="342900" indent="-342900">
              <a:buFont typeface="+mj-lt"/>
              <a:buAutoNum type="arabicPeriod"/>
            </a:pPr>
            <a:r>
              <a:rPr lang="en-GB"/>
              <a:t>*Van Straten, M. and Josling, P., 2002. Preventing the common cold with a vitamin C supplement: a double-blind, placebo-controlled survey. Advances in therapy, 19(3), p.151.-</a:t>
            </a:r>
            <a:endParaRPr lang="en-GB"/>
          </a:p>
          <a:p>
            <a:pPr marL="342900" indent="-342900">
              <a:buFont typeface="+mj-lt"/>
              <a:buAutoNum type="arabicPeriod"/>
            </a:pPr>
            <a:r>
              <a:rPr lang="en-GB"/>
              <a:t>Gruenwald, J., Graubaum, H., Busch, R. and Bentley, C. (2006). Safety and tolerance of Ester-C® compared with regular ascorbic acid. Advances in Therapy, 23(1), pp.171-178.</a:t>
            </a:r>
            <a:endParaRPr lang="en-GB"/>
          </a:p>
          <a:p>
            <a:pPr marL="342900" indent="-342900">
              <a:buFont typeface="+mj-lt"/>
              <a:buAutoNum type="arabicPeriod"/>
            </a:pPr>
            <a:r>
              <a:rPr lang="en-US"/>
              <a:t>Verlangieri, A., Fay, M. and Bannon, A. (1991). Comparison of the anti-scorbutic activity of L-ascorbic acid and ester C® in the non-ascorbate synthesizing Osteogenic Disorder Shionogi (ODS) rat. </a:t>
            </a:r>
            <a:r>
              <a:rPr lang="en-US" i="1"/>
              <a:t>Life Sciences</a:t>
            </a:r>
            <a:r>
              <a:rPr lang="en-US"/>
              <a:t>, 48(23), pp.2275-2281.</a:t>
            </a:r>
            <a:endParaRPr lang="en-US"/>
          </a:p>
          <a:p>
            <a:pPr marL="342900" indent="-342900">
              <a:buFont typeface="+mj-lt"/>
              <a:buAutoNum type="arabicPeriod"/>
            </a:pPr>
            <a:r>
              <a:rPr lang="en-US"/>
              <a:t>Moyad MA, e. (2019). </a:t>
            </a:r>
            <a:r>
              <a:rPr lang="en-US" i="1"/>
              <a:t>Vitamin C with metabolites reduce oxalate levels compared to ascorbic acid: a preliminary and novel clinical urologic finding. - PubMed - NCBI</a:t>
            </a:r>
            <a:r>
              <a:rPr lang="en-US"/>
              <a:t>. [online] Ncbi.nlm.nih.gov. Available at: https://www.ncbi.nlm.nih.gov/pubmed/19507407 [Accessed 25 Oct. 2019].</a:t>
            </a:r>
            <a:endParaRPr lang="en-US"/>
          </a:p>
          <a:p>
            <a:pPr marL="342900" indent="-342900">
              <a:buFont typeface="+mj-lt"/>
              <a:buAutoNum type="arabicPeriod"/>
            </a:pPr>
            <a:endParaRPr lang="en-GB"/>
          </a:p>
          <a:p>
            <a:pPr marL="342900" indent="-342900">
              <a:buFont typeface="+mj-lt"/>
              <a:buAutoNum type="arabicPeriod"/>
            </a:pPr>
            <a:endParaRPr lang="en-GB"/>
          </a:p>
          <a:p>
            <a:pPr marL="342900" indent="-342900">
              <a:buFont typeface="+mj-lt"/>
              <a:buAutoNum type="arabicPeriod"/>
            </a:pPr>
            <a:endParaRPr lang="en-GB"/>
          </a:p>
          <a:p>
            <a:pPr marL="342900" indent="-342900">
              <a:buFont typeface="+mj-lt"/>
              <a:buAutoNum type="arabicPeriod"/>
            </a:pPr>
            <a:endParaRPr lang="en-GB"/>
          </a:p>
          <a:p>
            <a:pPr marL="342900" indent="-342900">
              <a:buFont typeface="+mj-lt"/>
              <a:buAutoNum type="arabicPeriod"/>
            </a:pPr>
            <a:endParaRPr lang="en-GB"/>
          </a:p>
          <a:p>
            <a:pPr marL="342900" indent="-342900">
              <a:buFont typeface="+mj-lt"/>
              <a:buAutoNum type="arabicPeriod"/>
            </a:pPr>
            <a:endParaRPr lang="en-GB"/>
          </a:p>
          <a:p>
            <a:pPr marL="342900" indent="-342900">
              <a:buFont typeface="+mj-lt"/>
              <a:buAutoNum type="arabicPeriod"/>
            </a:pPr>
            <a:endParaRPr lang="en-GB"/>
          </a:p>
          <a:p>
            <a:pPr marL="342900" indent="-342900">
              <a:buFont typeface="+mj-lt"/>
              <a:buAutoNum type="arabicPeriod"/>
            </a:pPr>
            <a:endParaRPr lang="en-GB" sz="800"/>
          </a:p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t="3666" r="31000" b="11333"/>
          <a:stretch>
            <a:fillRect/>
          </a:stretch>
        </p:blipFill>
        <p:spPr>
          <a:xfrm>
            <a:off x="0" y="251460"/>
            <a:ext cx="8412480" cy="5829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560777" y="1477107"/>
            <a:ext cx="334899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ợc nghiên cứu và phát triển tại Mỹ vào đầu những năm 2000, EsterC nay đã trở thành 1 trong những Vitamin C bán chạy nhất tại Mỹ (top 10).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đ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ợc liệt kê vào Amazon’s Choice – Sản phẩm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u việt trên trang bán hàng online lớn nhất thế giới – Amazon.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5076" y="251460"/>
            <a:ext cx="2098431" cy="110495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t="8769" r="-1" b="16641"/>
          <a:stretch>
            <a:fillRect/>
          </a:stretch>
        </p:blipFill>
        <p:spPr>
          <a:xfrm>
            <a:off x="321734" y="321732"/>
            <a:ext cx="3084025" cy="30671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68" r="-1" b="24979"/>
          <a:stretch>
            <a:fillRect/>
          </a:stretch>
        </p:blipFill>
        <p:spPr>
          <a:xfrm>
            <a:off x="321734" y="3469102"/>
            <a:ext cx="3084025" cy="30697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925" r="11572" b="-2"/>
          <a:stretch>
            <a:fillRect/>
          </a:stretch>
        </p:blipFill>
        <p:spPr>
          <a:xfrm>
            <a:off x="3490161" y="321732"/>
            <a:ext cx="4151376" cy="62145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0932" r="-2" b="-2"/>
          <a:stretch>
            <a:fillRect/>
          </a:stretch>
        </p:blipFill>
        <p:spPr>
          <a:xfrm>
            <a:off x="7718889" y="321732"/>
            <a:ext cx="4151376" cy="621453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1" y="1896429"/>
            <a:ext cx="2777490" cy="228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49040" y="2659559"/>
            <a:ext cx="7475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Ester-C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Thân thiện dạ dày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310" y="1360557"/>
            <a:ext cx="3429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65430" y="629268"/>
            <a:ext cx="6586491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Công thức của               tạo nên khác biệt gì?</a:t>
            </a:r>
            <a:endParaRPr lang="en-US" sz="410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/>
          <a:srcRect l="11145" r="6923"/>
          <a:stretch>
            <a:fillRect/>
          </a:stretch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DA5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965431" y="2438400"/>
            <a:ext cx="6586489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66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Calcium PolyAscorbate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Acid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Vitamin 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Vitamin 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acid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vitamin C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close up of a sign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056" y="-376087"/>
            <a:ext cx="2652846" cy="265284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>
          <a:xfrm>
            <a:off x="746838" y="-274216"/>
            <a:ext cx="10698323" cy="7132216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812" y="3375575"/>
            <a:ext cx="2420440" cy="2420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53747" y="4124130"/>
            <a:ext cx="1306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latin typeface="Times New Roman" panose="02020603050405020304" pitchFamily="18" charset="0"/>
                <a:cs typeface="Times New Roman" panose="02020603050405020304" pitchFamily="18" charset="0"/>
              </a:rPr>
              <a:t>Vitamin C thông th</a:t>
            </a:r>
            <a:r>
              <a:rPr lang="vi-VN" b="1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GB" b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endParaRPr lang="en-GB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happy stomach esterc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" y="3120390"/>
            <a:ext cx="3246120" cy="324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03395" y="842576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ợc nghiên cứu lâm sàng chứng minh an toàn cho dạ dày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91000" y="2496681"/>
            <a:ext cx="72580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Ester-C đã đ</a:t>
            </a:r>
            <a:r>
              <a:rPr lang="vi-VN" sz="20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ợc thử nghiệm trong các nghiên cứu lâm sàng, bắt chéo và mù đôi trên 50 đối t</a:t>
            </a:r>
            <a:r>
              <a:rPr lang="vi-VN" sz="20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ợng ng</a:t>
            </a:r>
            <a:r>
              <a:rPr lang="vi-VN" sz="20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ời có dạ dày nhạy cảm để so sánh các tác dụng trên dạ dày khi so với Vitamin C thông th</a:t>
            </a:r>
            <a:r>
              <a:rPr lang="vi-VN" sz="20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ờng.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Kết quả cho thấy, Ester-C </a:t>
            </a:r>
            <a:r>
              <a:rPr lang="en-US" sz="2000">
                <a:solidFill>
                  <a:srgbClr val="F66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 dung nạp h</a:t>
            </a:r>
            <a:r>
              <a:rPr lang="vi-VN" sz="2000">
                <a:solidFill>
                  <a:srgbClr val="F66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000">
                <a:solidFill>
                  <a:srgbClr val="F66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rõ rệt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ở ng</a:t>
            </a:r>
            <a:r>
              <a:rPr lang="vi-VN" sz="20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ời có dạ dày nhạy cảm so với Vitamin C thông th</a:t>
            </a:r>
            <a:r>
              <a:rPr lang="vi-VN" sz="20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ờng và </a:t>
            </a:r>
            <a:r>
              <a:rPr lang="en-US" sz="2000">
                <a:solidFill>
                  <a:srgbClr val="F66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 gây các tác dụng phụ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lên đ</a:t>
            </a:r>
            <a:r>
              <a:rPr lang="vi-VN" sz="20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ờng tiêu hóa (đau rát, trào ng</a:t>
            </a:r>
            <a:r>
              <a:rPr lang="vi-VN" sz="20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ợc, ợ nóng, tiêu chảy, buồn nôn) h</a:t>
            </a:r>
            <a:r>
              <a:rPr lang="vi-VN" sz="20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n.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1490"/>
            <a:ext cx="4191000" cy="20669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1" y="1896429"/>
            <a:ext cx="2777490" cy="228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26550" y="2290227"/>
            <a:ext cx="74752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Ester-C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HẤP THU &amp; CHUYỂN HÓA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310" y="1360557"/>
            <a:ext cx="3429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696" y="155864"/>
            <a:ext cx="5271654" cy="63932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4464" y="446809"/>
            <a:ext cx="5798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itchFamily="2" charset="0"/>
                <a:ea typeface="Roboto" pitchFamily="2" charset="0"/>
              </a:rPr>
              <a:t>Công thức ưu việt của</a:t>
            </a:r>
            <a:endParaRPr kumimoji="0" lang="en-GB" sz="4000" b="0" i="0" u="none" strike="noStrike" kern="1200" cap="none" spc="0" normalizeH="0" baseline="0" noProof="0">
              <a:ln>
                <a:noFill/>
              </a:ln>
              <a:solidFill>
                <a:srgbClr val="F6640A"/>
              </a:solidFill>
              <a:effectLst/>
              <a:uLnTx/>
              <a:uFillTx/>
              <a:latin typeface="Roboto" pitchFamily="2" charset="0"/>
              <a:ea typeface="Robot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786" y="2481305"/>
            <a:ext cx="562148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6640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Calcium (Poly)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6640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ascorbate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6640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vitamin C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(Acid Ascorbic)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2400" i="1" dirty="0" err="1">
                <a:solidFill>
                  <a:srgbClr val="F66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GB" sz="2400" i="1" dirty="0">
                <a:solidFill>
                  <a:srgbClr val="F66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i="1" dirty="0" err="1">
                <a:solidFill>
                  <a:srgbClr val="F66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GB" sz="2400" i="1" dirty="0">
                <a:solidFill>
                  <a:srgbClr val="F66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GB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vitamin C.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GB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ợp</a:t>
            </a:r>
            <a:r>
              <a:rPr lang="en-GB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huyển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vitamin C </a:t>
            </a: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6640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F6640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6640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F6640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6640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F6640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6640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dehydroascorbate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ascorbate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6640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threonate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F6640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F6640A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Threonate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“m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vitamin C </a:t>
            </a: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28" b="40106"/>
          <a:stretch>
            <a:fillRect/>
          </a:stretch>
        </p:blipFill>
        <p:spPr>
          <a:xfrm>
            <a:off x="-139642" y="880109"/>
            <a:ext cx="3429000" cy="148590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7955</Words>
  <Application>WPS Presentation</Application>
  <PresentationFormat>Widescreen</PresentationFormat>
  <Paragraphs>186</Paragraphs>
  <Slides>30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3" baseType="lpstr">
      <vt:lpstr>Arial</vt:lpstr>
      <vt:lpstr>SimSun</vt:lpstr>
      <vt:lpstr>Wingdings</vt:lpstr>
      <vt:lpstr>Tahoma</vt:lpstr>
      <vt:lpstr>Times New Roman</vt:lpstr>
      <vt:lpstr>Roboto</vt:lpstr>
      <vt:lpstr>Segoe Print</vt:lpstr>
      <vt:lpstr>Calibri</vt:lpstr>
      <vt:lpstr>Microsoft YaHei</vt:lpstr>
      <vt:lpstr>Arial Unicode MS</vt:lpstr>
      <vt:lpstr>Calibri Light</vt:lpstr>
      <vt:lpstr>Lato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Nồng Độ                  Trong  Huyết tương</vt:lpstr>
      <vt:lpstr>PowerPoint 演示文稿</vt:lpstr>
      <vt:lpstr>PowerPoint 演示文稿</vt:lpstr>
      <vt:lpstr>PowerPoint 演示文稿</vt:lpstr>
      <vt:lpstr>Nồng Độ   Trong  Tế Bào Bạch Cầu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Viên sủi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Hoang</dc:creator>
  <cp:lastModifiedBy>phuoc le</cp:lastModifiedBy>
  <cp:revision>3</cp:revision>
  <dcterms:created xsi:type="dcterms:W3CDTF">2019-11-29T16:39:00Z</dcterms:created>
  <dcterms:modified xsi:type="dcterms:W3CDTF">2023-04-13T03:41:43Z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1033-11.2.0.11516</vt:lpwstr>
  </property>
  <property fmtid="{D5CDD505-2E9C-101B-9397-08002B2CF9AE}" pid="3" name="ICV">
    <vt:lpwstr>8017F859F8D649BEACB924A37E49D880</vt:lpwstr>
  </property>
</Properties>
</file>